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embeddedFontLst>
    <p:embeddedFont>
      <p:font typeface="Petrona"/>
      <p:regular r:id="rId19"/>
    </p:embeddedFont>
    <p:embeddedFont>
      <p:font typeface="Petrona"/>
      <p:regular r:id="rId20"/>
    </p:embeddedFont>
    <p:embeddedFont>
      <p:font typeface="Petrona"/>
      <p:regular r:id="rId21"/>
    </p:embeddedFont>
    <p:embeddedFont>
      <p:font typeface="Petrona"/>
      <p:regular r:id="rId22"/>
    </p:embeddedFont>
    <p:embeddedFont>
      <p:font typeface="Inter"/>
      <p:regular r:id="rId23"/>
    </p:embeddedFont>
    <p:embeddedFont>
      <p:font typeface="Inter"/>
      <p:regular r:id="rId24"/>
    </p:embeddedFont>
    <p:embeddedFont>
      <p:font typeface="Inter"/>
      <p:regular r:id="rId25"/>
    </p:embeddedFont>
    <p:embeddedFont>
      <p:font typeface="Inter"/>
      <p:regular r:id="rId2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9" Type="http://schemas.openxmlformats.org/officeDocument/2006/relationships/font" Target="fonts/font1.fntdata"/><Relationship Id="rId20" Type="http://schemas.openxmlformats.org/officeDocument/2006/relationships/font" Target="fonts/font2.fntdata"/><Relationship Id="rId21" Type="http://schemas.openxmlformats.org/officeDocument/2006/relationships/font" Target="fonts/font3.fntdata"/><Relationship Id="rId22" Type="http://schemas.openxmlformats.org/officeDocument/2006/relationships/font" Target="fonts/font4.fntdata"/><Relationship Id="rId23" Type="http://schemas.openxmlformats.org/officeDocument/2006/relationships/font" Target="fonts/font5.fntdata"/><Relationship Id="rId24" Type="http://schemas.openxmlformats.org/officeDocument/2006/relationships/font" Target="fonts/font6.fntdata"/><Relationship Id="rId25" Type="http://schemas.openxmlformats.org/officeDocument/2006/relationships/font" Target="fonts/font7.fntdata"/><Relationship Id="rId26" Type="http://schemas.openxmlformats.org/officeDocument/2006/relationships/font" Target="fonts/font8.fntdata"/></Relationships>
</file>

<file path=ppt/media/>
</file>

<file path=ppt/media/image-1-1.png>
</file>

<file path=ppt/media/image-1-2.png>
</file>

<file path=ppt/media/image-1-3.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013-1.png>
</file>

<file path=ppt/media/image-1013-2.png>
</file>

<file path=ppt/media/image-11-1.png>
</file>

<file path=ppt/media/image-2-1.png>
</file>

<file path=ppt/media/image-4-1.png>
</file>

<file path=ppt/media/image-4-2.png>
</file>

<file path=ppt/media/image-4-3.png>
</file>

<file path=ppt/media/image-4-4.png>
</file>

<file path=ppt/media/image-5-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3-1.png"/><Relationship Id="rId2" Type="http://schemas.openxmlformats.org/officeDocument/2006/relationships/image" Target="../media/image-1013-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slideLayout" Target="../slideLayouts/slideLayout2.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1253" y="869990"/>
            <a:ext cx="7694295" cy="2038469"/>
          </a:xfrm>
          <a:prstGeom prst="rect">
            <a:avLst/>
          </a:prstGeom>
          <a:noFill/>
          <a:ln/>
        </p:spPr>
        <p:txBody>
          <a:bodyPr wrap="square" lIns="0" tIns="0" rIns="0" bIns="0" rtlCol="0" anchor="t"/>
          <a:lstStyle/>
          <a:p>
            <a:pPr algn="l" indent="0" marL="0">
              <a:lnSpc>
                <a:spcPts val="5350"/>
              </a:lnSpc>
              <a:buNone/>
            </a:pPr>
            <a:r>
              <a:rPr lang="en-US" sz="4250" b="1" dirty="0">
                <a:solidFill>
                  <a:srgbClr val="000000"/>
                </a:solidFill>
                <a:latin typeface="Petrona Bold" pitchFamily="34" charset="0"/>
                <a:ea typeface="Petrona Bold" pitchFamily="34" charset="-122"/>
                <a:cs typeface="Petrona Bold" pitchFamily="34" charset="-120"/>
              </a:rPr>
              <a:t>Göğüs Röntgenlerinde Yapay Zeka ile Hastalık Tanısı ve GAN Tabanlı Veri Artırma</a:t>
            </a:r>
            <a:endParaRPr lang="en-US" sz="4250" dirty="0"/>
          </a:p>
        </p:txBody>
      </p:sp>
      <p:sp>
        <p:nvSpPr>
          <p:cNvPr id="4" name="Text 1"/>
          <p:cNvSpPr/>
          <p:nvPr/>
        </p:nvSpPr>
        <p:spPr>
          <a:xfrm>
            <a:off x="6211253" y="3219093"/>
            <a:ext cx="7694295" cy="1987391"/>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Inter" pitchFamily="34" charset="0"/>
                <a:ea typeface="Inter" pitchFamily="34" charset="-122"/>
                <a:cs typeface="Inter" pitchFamily="34" charset="-120"/>
              </a:rPr>
              <a:t>Teknolojinin sağlık alanında hızla ilerlemesiyle yapay zeka, radyoloji gibi kritik alanlarda doktorlara destek olmaya başlamıştır. Özellikle göğüs röntgenlerinin erken teşhislerde kullanılması, hasta bakım kalitesini artırmaktadır. Bu sunumda, göğüs röntgenlerinden yararlanan yapay zeka projeleri ve veri artırmada Generative Adversarial Networks (GAN) teknolojisinin önemi ele alınacaktır.</a:t>
            </a:r>
            <a:endParaRPr lang="en-US" sz="1600" dirty="0"/>
          </a:p>
        </p:txBody>
      </p:sp>
      <p:sp>
        <p:nvSpPr>
          <p:cNvPr id="5" name="Text 2"/>
          <p:cNvSpPr/>
          <p:nvPr/>
        </p:nvSpPr>
        <p:spPr>
          <a:xfrm>
            <a:off x="6211253" y="5439370"/>
            <a:ext cx="7694295" cy="1324928"/>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Inter" pitchFamily="34" charset="0"/>
                <a:ea typeface="Inter" pitchFamily="34" charset="-122"/>
                <a:cs typeface="Inter" pitchFamily="34" charset="-120"/>
              </a:rPr>
              <a:t>Yapay zeka modellerinin sağlıkta kullanımı, hem tanı doğruluğunu artırmakta hem de zaman kaybını azaltmaktadır. Bu sunumda, derin öğrenme modelleri ve GAN tabanlı veri artırma yöntemlerinin teorik ve uygulamalı yönlerine değinilecek, özgün çalışmalar örneklerle anlatılacaktır.</a:t>
            </a:r>
            <a:endParaRPr lang="en-US" sz="1600" dirty="0"/>
          </a:p>
        </p:txBody>
      </p:sp>
      <p:sp>
        <p:nvSpPr>
          <p:cNvPr id="6" name="Shape 3"/>
          <p:cNvSpPr/>
          <p:nvPr/>
        </p:nvSpPr>
        <p:spPr>
          <a:xfrm>
            <a:off x="6451163" y="7012662"/>
            <a:ext cx="331351" cy="331351"/>
          </a:xfrm>
          <a:prstGeom prst="roundRect">
            <a:avLst>
              <a:gd name="adj" fmla="val 27593354"/>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6458783" y="7020282"/>
            <a:ext cx="316111" cy="316111"/>
          </a:xfrm>
          <a:prstGeom prst="rect">
            <a:avLst/>
          </a:prstGeom>
        </p:spPr>
      </p:pic>
      <p:sp>
        <p:nvSpPr>
          <p:cNvPr id="8" name="Shape 4"/>
          <p:cNvSpPr/>
          <p:nvPr/>
        </p:nvSpPr>
        <p:spPr>
          <a:xfrm>
            <a:off x="6211253" y="7012662"/>
            <a:ext cx="331351" cy="331351"/>
          </a:xfrm>
          <a:prstGeom prst="roundRect">
            <a:avLst>
              <a:gd name="adj" fmla="val 27593354"/>
            </a:avLst>
          </a:prstGeom>
          <a:noFill/>
          <a:ln w="7620">
            <a:solidFill>
              <a:srgbClr val="FFFFFF"/>
            </a:solidFill>
            <a:prstDash val="solid"/>
          </a:ln>
        </p:spPr>
      </p:sp>
      <p:pic>
        <p:nvPicPr>
          <p:cNvPr id="9" name="Image 2" descr="preencoded.png">    </p:cNvPr>
          <p:cNvPicPr>
            <a:picLocks noChangeAspect="1"/>
          </p:cNvPicPr>
          <p:nvPr/>
        </p:nvPicPr>
        <p:blipFill>
          <a:blip r:embed="rId3"/>
          <a:stretch>
            <a:fillRect/>
          </a:stretch>
        </p:blipFill>
        <p:spPr>
          <a:xfrm>
            <a:off x="6218873" y="7020282"/>
            <a:ext cx="316111" cy="316111"/>
          </a:xfrm>
          <a:prstGeom prst="rect">
            <a:avLst/>
          </a:prstGeom>
        </p:spPr>
      </p:pic>
      <p:sp>
        <p:nvSpPr>
          <p:cNvPr id="10" name="Text 5"/>
          <p:cNvSpPr/>
          <p:nvPr/>
        </p:nvSpPr>
        <p:spPr>
          <a:xfrm>
            <a:off x="6885980" y="6997184"/>
            <a:ext cx="1832848" cy="362307"/>
          </a:xfrm>
          <a:prstGeom prst="rect">
            <a:avLst/>
          </a:prstGeom>
          <a:noFill/>
          <a:ln/>
        </p:spPr>
        <p:txBody>
          <a:bodyPr wrap="none" lIns="0" tIns="0" rIns="0" bIns="0" rtlCol="0" anchor="t"/>
          <a:lstStyle/>
          <a:p>
            <a:pPr algn="l" indent="0" marL="0">
              <a:lnSpc>
                <a:spcPts val="2850"/>
              </a:lnSpc>
              <a:buNone/>
            </a:pPr>
            <a:r>
              <a:rPr lang="en-US" sz="2000" b="1" dirty="0">
                <a:solidFill>
                  <a:srgbClr val="272525"/>
                </a:solidFill>
                <a:latin typeface="Inter Bold" pitchFamily="34" charset="0"/>
                <a:ea typeface="Inter Bold" pitchFamily="34" charset="-122"/>
                <a:cs typeface="Inter Bold" pitchFamily="34" charset="-120"/>
              </a:rPr>
              <a:t>2 Contributors</a:t>
            </a:r>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4958"/>
          </a:xfrm>
          <a:prstGeom prst="rect">
            <a:avLst/>
          </a:prstGeom>
        </p:spPr>
      </p:pic>
      <p:sp>
        <p:nvSpPr>
          <p:cNvPr id="3" name="Text 0"/>
          <p:cNvSpPr/>
          <p:nvPr/>
        </p:nvSpPr>
        <p:spPr>
          <a:xfrm>
            <a:off x="6228040" y="582692"/>
            <a:ext cx="7660719" cy="1390650"/>
          </a:xfrm>
          <a:prstGeom prst="rect">
            <a:avLst/>
          </a:prstGeom>
          <a:noFill/>
          <a:ln/>
        </p:spPr>
        <p:txBody>
          <a:bodyPr wrap="square" lIns="0" tIns="0" rIns="0" bIns="0" rtlCol="0" anchor="t"/>
          <a:lstStyle/>
          <a:p>
            <a:pPr algn="l" indent="0" marL="0">
              <a:lnSpc>
                <a:spcPts val="5450"/>
              </a:lnSpc>
              <a:buNone/>
            </a:pPr>
            <a:r>
              <a:rPr lang="en-US" sz="4350" b="1" dirty="0">
                <a:solidFill>
                  <a:srgbClr val="000000"/>
                </a:solidFill>
                <a:latin typeface="Petrona Bold" pitchFamily="34" charset="0"/>
                <a:ea typeface="Petrona Bold" pitchFamily="34" charset="-122"/>
                <a:cs typeface="Petrona Bold" pitchFamily="34" charset="-120"/>
              </a:rPr>
              <a:t>GAN Türleri ve Medikal Kullanım Alanları</a:t>
            </a:r>
            <a:endParaRPr lang="en-US" sz="4350" dirty="0"/>
          </a:p>
        </p:txBody>
      </p:sp>
      <p:sp>
        <p:nvSpPr>
          <p:cNvPr id="4" name="Shape 1"/>
          <p:cNvSpPr/>
          <p:nvPr/>
        </p:nvSpPr>
        <p:spPr>
          <a:xfrm>
            <a:off x="6228040" y="2291120"/>
            <a:ext cx="7660719" cy="5361146"/>
          </a:xfrm>
          <a:prstGeom prst="roundRect">
            <a:avLst>
              <a:gd name="adj" fmla="val 1660"/>
            </a:avLst>
          </a:prstGeom>
          <a:noFill/>
          <a:ln w="7620">
            <a:solidFill>
              <a:srgbClr val="000000">
                <a:alpha val="8000"/>
              </a:srgbClr>
            </a:solidFill>
            <a:prstDash val="solid"/>
          </a:ln>
        </p:spPr>
      </p:sp>
      <p:sp>
        <p:nvSpPr>
          <p:cNvPr id="5" name="Shape 2"/>
          <p:cNvSpPr/>
          <p:nvPr/>
        </p:nvSpPr>
        <p:spPr>
          <a:xfrm>
            <a:off x="6235660" y="2298740"/>
            <a:ext cx="7644646" cy="608409"/>
          </a:xfrm>
          <a:prstGeom prst="rect">
            <a:avLst/>
          </a:prstGeom>
          <a:solidFill>
            <a:srgbClr val="FFFFFF">
              <a:alpha val="4000"/>
            </a:srgbClr>
          </a:solidFill>
          <a:ln/>
        </p:spPr>
      </p:sp>
      <p:sp>
        <p:nvSpPr>
          <p:cNvPr id="6" name="Text 3"/>
          <p:cNvSpPr/>
          <p:nvPr/>
        </p:nvSpPr>
        <p:spPr>
          <a:xfrm>
            <a:off x="6448306" y="2433399"/>
            <a:ext cx="2120503" cy="339090"/>
          </a:xfrm>
          <a:prstGeom prst="rect">
            <a:avLst/>
          </a:prstGeom>
          <a:noFill/>
          <a:ln/>
        </p:spPr>
        <p:txBody>
          <a:bodyPr wrap="none" lIns="0" tIns="0" rIns="0" bIns="0" rtlCol="0" anchor="t"/>
          <a:lstStyle/>
          <a:p>
            <a:pPr algn="l" indent="0" marL="0">
              <a:lnSpc>
                <a:spcPts val="2650"/>
              </a:lnSpc>
              <a:buNone/>
            </a:pPr>
            <a:r>
              <a:rPr lang="en-US" sz="1650" b="1" dirty="0">
                <a:solidFill>
                  <a:srgbClr val="272525"/>
                </a:solidFill>
                <a:latin typeface="Inter" pitchFamily="34" charset="0"/>
                <a:ea typeface="Inter" pitchFamily="34" charset="-122"/>
                <a:cs typeface="Inter" pitchFamily="34" charset="-120"/>
              </a:rPr>
              <a:t>GAN Türü</a:t>
            </a:r>
            <a:endParaRPr lang="en-US" sz="1650" dirty="0"/>
          </a:p>
        </p:txBody>
      </p:sp>
      <p:sp>
        <p:nvSpPr>
          <p:cNvPr id="7" name="Text 4"/>
          <p:cNvSpPr/>
          <p:nvPr/>
        </p:nvSpPr>
        <p:spPr>
          <a:xfrm>
            <a:off x="9000053" y="2433399"/>
            <a:ext cx="2116693" cy="339090"/>
          </a:xfrm>
          <a:prstGeom prst="rect">
            <a:avLst/>
          </a:prstGeom>
          <a:noFill/>
          <a:ln/>
        </p:spPr>
        <p:txBody>
          <a:bodyPr wrap="none" lIns="0" tIns="0" rIns="0" bIns="0" rtlCol="0" anchor="t"/>
          <a:lstStyle/>
          <a:p>
            <a:pPr algn="l" indent="0" marL="0">
              <a:lnSpc>
                <a:spcPts val="2650"/>
              </a:lnSpc>
              <a:buNone/>
            </a:pPr>
            <a:r>
              <a:rPr lang="en-US" sz="1650" b="1" dirty="0">
                <a:solidFill>
                  <a:srgbClr val="272525"/>
                </a:solidFill>
                <a:latin typeface="Inter" pitchFamily="34" charset="0"/>
                <a:ea typeface="Inter" pitchFamily="34" charset="-122"/>
                <a:cs typeface="Inter" pitchFamily="34" charset="-120"/>
              </a:rPr>
              <a:t>Özellikler</a:t>
            </a:r>
            <a:endParaRPr lang="en-US" sz="1650" dirty="0"/>
          </a:p>
        </p:txBody>
      </p:sp>
      <p:sp>
        <p:nvSpPr>
          <p:cNvPr id="8" name="Text 5"/>
          <p:cNvSpPr/>
          <p:nvPr/>
        </p:nvSpPr>
        <p:spPr>
          <a:xfrm>
            <a:off x="11547991" y="2433399"/>
            <a:ext cx="2120503" cy="339090"/>
          </a:xfrm>
          <a:prstGeom prst="rect">
            <a:avLst/>
          </a:prstGeom>
          <a:noFill/>
          <a:ln/>
        </p:spPr>
        <p:txBody>
          <a:bodyPr wrap="none" lIns="0" tIns="0" rIns="0" bIns="0" rtlCol="0" anchor="t"/>
          <a:lstStyle/>
          <a:p>
            <a:pPr algn="l" indent="0" marL="0">
              <a:lnSpc>
                <a:spcPts val="2650"/>
              </a:lnSpc>
              <a:buNone/>
            </a:pPr>
            <a:r>
              <a:rPr lang="en-US" sz="1650" b="1" dirty="0">
                <a:solidFill>
                  <a:srgbClr val="272525"/>
                </a:solidFill>
                <a:latin typeface="Inter" pitchFamily="34" charset="0"/>
                <a:ea typeface="Inter" pitchFamily="34" charset="-122"/>
                <a:cs typeface="Inter" pitchFamily="34" charset="-120"/>
              </a:rPr>
              <a:t>Kullanım Alanları</a:t>
            </a:r>
            <a:endParaRPr lang="en-US" sz="1650" dirty="0"/>
          </a:p>
        </p:txBody>
      </p:sp>
      <p:sp>
        <p:nvSpPr>
          <p:cNvPr id="9" name="Shape 6"/>
          <p:cNvSpPr/>
          <p:nvPr/>
        </p:nvSpPr>
        <p:spPr>
          <a:xfrm>
            <a:off x="6235660" y="2907149"/>
            <a:ext cx="7644646" cy="947499"/>
          </a:xfrm>
          <a:prstGeom prst="rect">
            <a:avLst/>
          </a:prstGeom>
          <a:solidFill>
            <a:srgbClr val="000000">
              <a:alpha val="4000"/>
            </a:srgbClr>
          </a:solidFill>
          <a:ln/>
        </p:spPr>
      </p:sp>
      <p:sp>
        <p:nvSpPr>
          <p:cNvPr id="10" name="Text 7"/>
          <p:cNvSpPr/>
          <p:nvPr/>
        </p:nvSpPr>
        <p:spPr>
          <a:xfrm>
            <a:off x="6448306" y="3041809"/>
            <a:ext cx="2120503" cy="339090"/>
          </a:xfrm>
          <a:prstGeom prst="rect">
            <a:avLst/>
          </a:prstGeom>
          <a:noFill/>
          <a:ln/>
        </p:spPr>
        <p:txBody>
          <a:bodyPr wrap="non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Vanilla GAN</a:t>
            </a:r>
            <a:endParaRPr lang="en-US" sz="1650" dirty="0"/>
          </a:p>
        </p:txBody>
      </p:sp>
      <p:sp>
        <p:nvSpPr>
          <p:cNvPr id="11" name="Text 8"/>
          <p:cNvSpPr/>
          <p:nvPr/>
        </p:nvSpPr>
        <p:spPr>
          <a:xfrm>
            <a:off x="9000053" y="3041809"/>
            <a:ext cx="2116693" cy="678180"/>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Temel yapı, kararsızlık riski</a:t>
            </a:r>
            <a:endParaRPr lang="en-US" sz="1650" dirty="0"/>
          </a:p>
        </p:txBody>
      </p:sp>
      <p:sp>
        <p:nvSpPr>
          <p:cNvPr id="12" name="Text 9"/>
          <p:cNvSpPr/>
          <p:nvPr/>
        </p:nvSpPr>
        <p:spPr>
          <a:xfrm>
            <a:off x="11547991" y="3041809"/>
            <a:ext cx="2120503" cy="339090"/>
          </a:xfrm>
          <a:prstGeom prst="rect">
            <a:avLst/>
          </a:prstGeom>
          <a:noFill/>
          <a:ln/>
        </p:spPr>
        <p:txBody>
          <a:bodyPr wrap="non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Genel görsel üretim</a:t>
            </a:r>
            <a:endParaRPr lang="en-US" sz="1650" dirty="0"/>
          </a:p>
        </p:txBody>
      </p:sp>
      <p:sp>
        <p:nvSpPr>
          <p:cNvPr id="13" name="Shape 10"/>
          <p:cNvSpPr/>
          <p:nvPr/>
        </p:nvSpPr>
        <p:spPr>
          <a:xfrm>
            <a:off x="6235660" y="3854648"/>
            <a:ext cx="7644646" cy="947499"/>
          </a:xfrm>
          <a:prstGeom prst="rect">
            <a:avLst/>
          </a:prstGeom>
          <a:solidFill>
            <a:srgbClr val="FFFFFF">
              <a:alpha val="4000"/>
            </a:srgbClr>
          </a:solidFill>
          <a:ln/>
        </p:spPr>
      </p:sp>
      <p:sp>
        <p:nvSpPr>
          <p:cNvPr id="14" name="Text 11"/>
          <p:cNvSpPr/>
          <p:nvPr/>
        </p:nvSpPr>
        <p:spPr>
          <a:xfrm>
            <a:off x="6448306" y="3989308"/>
            <a:ext cx="2120503" cy="339090"/>
          </a:xfrm>
          <a:prstGeom prst="rect">
            <a:avLst/>
          </a:prstGeom>
          <a:noFill/>
          <a:ln/>
        </p:spPr>
        <p:txBody>
          <a:bodyPr wrap="non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Conditional GAN</a:t>
            </a:r>
            <a:endParaRPr lang="en-US" sz="1650" dirty="0"/>
          </a:p>
        </p:txBody>
      </p:sp>
      <p:sp>
        <p:nvSpPr>
          <p:cNvPr id="15" name="Text 12"/>
          <p:cNvSpPr/>
          <p:nvPr/>
        </p:nvSpPr>
        <p:spPr>
          <a:xfrm>
            <a:off x="9000053" y="3989308"/>
            <a:ext cx="2116693" cy="678180"/>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Koşullu, kontrollü üretim</a:t>
            </a:r>
            <a:endParaRPr lang="en-US" sz="1650" dirty="0"/>
          </a:p>
        </p:txBody>
      </p:sp>
      <p:sp>
        <p:nvSpPr>
          <p:cNvPr id="16" name="Text 13"/>
          <p:cNvSpPr/>
          <p:nvPr/>
        </p:nvSpPr>
        <p:spPr>
          <a:xfrm>
            <a:off x="11547991" y="3989308"/>
            <a:ext cx="2120503" cy="678180"/>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Sınıf bazlı veri üretimi</a:t>
            </a:r>
            <a:endParaRPr lang="en-US" sz="1650" dirty="0"/>
          </a:p>
        </p:txBody>
      </p:sp>
      <p:sp>
        <p:nvSpPr>
          <p:cNvPr id="17" name="Shape 14"/>
          <p:cNvSpPr/>
          <p:nvPr/>
        </p:nvSpPr>
        <p:spPr>
          <a:xfrm>
            <a:off x="6235660" y="4802148"/>
            <a:ext cx="7644646" cy="947499"/>
          </a:xfrm>
          <a:prstGeom prst="rect">
            <a:avLst/>
          </a:prstGeom>
          <a:solidFill>
            <a:srgbClr val="000000">
              <a:alpha val="4000"/>
            </a:srgbClr>
          </a:solidFill>
          <a:ln/>
        </p:spPr>
      </p:sp>
      <p:sp>
        <p:nvSpPr>
          <p:cNvPr id="18" name="Text 15"/>
          <p:cNvSpPr/>
          <p:nvPr/>
        </p:nvSpPr>
        <p:spPr>
          <a:xfrm>
            <a:off x="6448306" y="4936808"/>
            <a:ext cx="2120503" cy="339090"/>
          </a:xfrm>
          <a:prstGeom prst="rect">
            <a:avLst/>
          </a:prstGeom>
          <a:noFill/>
          <a:ln/>
        </p:spPr>
        <p:txBody>
          <a:bodyPr wrap="non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DCGAN</a:t>
            </a:r>
            <a:endParaRPr lang="en-US" sz="1650" dirty="0"/>
          </a:p>
        </p:txBody>
      </p:sp>
      <p:sp>
        <p:nvSpPr>
          <p:cNvPr id="19" name="Text 16"/>
          <p:cNvSpPr/>
          <p:nvPr/>
        </p:nvSpPr>
        <p:spPr>
          <a:xfrm>
            <a:off x="9000053" y="4936808"/>
            <a:ext cx="2116693" cy="678180"/>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Derin CNN tabanlı, stabil</a:t>
            </a:r>
            <a:endParaRPr lang="en-US" sz="1650" dirty="0"/>
          </a:p>
        </p:txBody>
      </p:sp>
      <p:sp>
        <p:nvSpPr>
          <p:cNvPr id="20" name="Text 17"/>
          <p:cNvSpPr/>
          <p:nvPr/>
        </p:nvSpPr>
        <p:spPr>
          <a:xfrm>
            <a:off x="11547991" y="4936808"/>
            <a:ext cx="2120503" cy="678180"/>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Medikal görüntü artırma</a:t>
            </a:r>
            <a:endParaRPr lang="en-US" sz="1650" dirty="0"/>
          </a:p>
        </p:txBody>
      </p:sp>
      <p:sp>
        <p:nvSpPr>
          <p:cNvPr id="21" name="Shape 18"/>
          <p:cNvSpPr/>
          <p:nvPr/>
        </p:nvSpPr>
        <p:spPr>
          <a:xfrm>
            <a:off x="6235660" y="5749647"/>
            <a:ext cx="7644646" cy="947499"/>
          </a:xfrm>
          <a:prstGeom prst="rect">
            <a:avLst/>
          </a:prstGeom>
          <a:solidFill>
            <a:srgbClr val="FFFFFF">
              <a:alpha val="4000"/>
            </a:srgbClr>
          </a:solidFill>
          <a:ln/>
        </p:spPr>
      </p:sp>
      <p:sp>
        <p:nvSpPr>
          <p:cNvPr id="22" name="Text 19"/>
          <p:cNvSpPr/>
          <p:nvPr/>
        </p:nvSpPr>
        <p:spPr>
          <a:xfrm>
            <a:off x="6448306" y="5884307"/>
            <a:ext cx="2120503" cy="339090"/>
          </a:xfrm>
          <a:prstGeom prst="rect">
            <a:avLst/>
          </a:prstGeom>
          <a:noFill/>
          <a:ln/>
        </p:spPr>
        <p:txBody>
          <a:bodyPr wrap="non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CycleGAN</a:t>
            </a:r>
            <a:endParaRPr lang="en-US" sz="1650" dirty="0"/>
          </a:p>
        </p:txBody>
      </p:sp>
      <p:sp>
        <p:nvSpPr>
          <p:cNvPr id="23" name="Text 20"/>
          <p:cNvSpPr/>
          <p:nvPr/>
        </p:nvSpPr>
        <p:spPr>
          <a:xfrm>
            <a:off x="9000053" y="5884307"/>
            <a:ext cx="2116693" cy="678180"/>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Eşleşmeyen veri dönüşümü</a:t>
            </a:r>
            <a:endParaRPr lang="en-US" sz="1650" dirty="0"/>
          </a:p>
        </p:txBody>
      </p:sp>
      <p:sp>
        <p:nvSpPr>
          <p:cNvPr id="24" name="Text 21"/>
          <p:cNvSpPr/>
          <p:nvPr/>
        </p:nvSpPr>
        <p:spPr>
          <a:xfrm>
            <a:off x="11547991" y="5884307"/>
            <a:ext cx="2120503" cy="339090"/>
          </a:xfrm>
          <a:prstGeom prst="rect">
            <a:avLst/>
          </a:prstGeom>
          <a:noFill/>
          <a:ln/>
        </p:spPr>
        <p:txBody>
          <a:bodyPr wrap="non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Domain adaptasyonu</a:t>
            </a:r>
            <a:endParaRPr lang="en-US" sz="1650" dirty="0"/>
          </a:p>
        </p:txBody>
      </p:sp>
      <p:sp>
        <p:nvSpPr>
          <p:cNvPr id="25" name="Shape 22"/>
          <p:cNvSpPr/>
          <p:nvPr/>
        </p:nvSpPr>
        <p:spPr>
          <a:xfrm>
            <a:off x="6235660" y="6697147"/>
            <a:ext cx="7644646" cy="947499"/>
          </a:xfrm>
          <a:prstGeom prst="rect">
            <a:avLst/>
          </a:prstGeom>
          <a:solidFill>
            <a:srgbClr val="000000">
              <a:alpha val="4000"/>
            </a:srgbClr>
          </a:solidFill>
          <a:ln/>
        </p:spPr>
      </p:sp>
      <p:sp>
        <p:nvSpPr>
          <p:cNvPr id="26" name="Text 23"/>
          <p:cNvSpPr/>
          <p:nvPr/>
        </p:nvSpPr>
        <p:spPr>
          <a:xfrm>
            <a:off x="6448306" y="6831806"/>
            <a:ext cx="2120503" cy="339090"/>
          </a:xfrm>
          <a:prstGeom prst="rect">
            <a:avLst/>
          </a:prstGeom>
          <a:noFill/>
          <a:ln/>
        </p:spPr>
        <p:txBody>
          <a:bodyPr wrap="non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StyleGAN</a:t>
            </a:r>
            <a:endParaRPr lang="en-US" sz="1650" dirty="0"/>
          </a:p>
        </p:txBody>
      </p:sp>
      <p:sp>
        <p:nvSpPr>
          <p:cNvPr id="27" name="Text 24"/>
          <p:cNvSpPr/>
          <p:nvPr/>
        </p:nvSpPr>
        <p:spPr>
          <a:xfrm>
            <a:off x="9000053" y="6831806"/>
            <a:ext cx="2116693" cy="339090"/>
          </a:xfrm>
          <a:prstGeom prst="rect">
            <a:avLst/>
          </a:prstGeom>
          <a:noFill/>
          <a:ln/>
        </p:spPr>
        <p:txBody>
          <a:bodyPr wrap="non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Görsel stil kontrolü</a:t>
            </a:r>
            <a:endParaRPr lang="en-US" sz="1650" dirty="0"/>
          </a:p>
        </p:txBody>
      </p:sp>
      <p:sp>
        <p:nvSpPr>
          <p:cNvPr id="28" name="Text 25"/>
          <p:cNvSpPr/>
          <p:nvPr/>
        </p:nvSpPr>
        <p:spPr>
          <a:xfrm>
            <a:off x="11547991" y="6831806"/>
            <a:ext cx="2120503" cy="678180"/>
          </a:xfrm>
          <a:prstGeom prst="rect">
            <a:avLst/>
          </a:prstGeom>
          <a:noFill/>
          <a:ln/>
        </p:spPr>
        <p:txBody>
          <a:bodyPr wrap="square" lIns="0" tIns="0" rIns="0" bIns="0" rtlCol="0" anchor="t"/>
          <a:lstStyle/>
          <a:p>
            <a:pPr algn="l" indent="0" marL="0">
              <a:lnSpc>
                <a:spcPts val="2650"/>
              </a:lnSpc>
              <a:buNone/>
            </a:pPr>
            <a:r>
              <a:rPr lang="en-US" sz="1650" dirty="0">
                <a:solidFill>
                  <a:srgbClr val="272525"/>
                </a:solidFill>
                <a:latin typeface="Inter" pitchFamily="34" charset="0"/>
                <a:ea typeface="Inter" pitchFamily="34" charset="-122"/>
                <a:cs typeface="Inter" pitchFamily="34" charset="-120"/>
              </a:rPr>
              <a:t>Sanat ve portre üretimi</a:t>
            </a:r>
            <a:endParaRPr lang="en-US" sz="1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178362"/>
            <a:ext cx="10381655"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GAN Teknolojilerinin Geleceği ve Özet</a:t>
            </a:r>
            <a:endParaRPr lang="en-US" sz="4650" dirty="0"/>
          </a:p>
        </p:txBody>
      </p:sp>
      <p:pic>
        <p:nvPicPr>
          <p:cNvPr id="3" name="Image 0" descr="preencoded.png">    </p:cNvPr>
          <p:cNvPicPr>
            <a:picLocks noChangeAspect="1"/>
          </p:cNvPicPr>
          <p:nvPr/>
        </p:nvPicPr>
        <p:blipFill>
          <a:blip r:embed="rId1"/>
          <a:stretch>
            <a:fillRect/>
          </a:stretch>
        </p:blipFill>
        <p:spPr>
          <a:xfrm>
            <a:off x="793790" y="2376249"/>
            <a:ext cx="5486400" cy="2301240"/>
          </a:xfrm>
          <a:prstGeom prst="rect">
            <a:avLst/>
          </a:prstGeom>
        </p:spPr>
      </p:pic>
      <p:sp>
        <p:nvSpPr>
          <p:cNvPr id="4" name="Text 1"/>
          <p:cNvSpPr/>
          <p:nvPr/>
        </p:nvSpPr>
        <p:spPr>
          <a:xfrm>
            <a:off x="793790" y="5159454"/>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Gelecek Perspektifi</a:t>
            </a:r>
            <a:endParaRPr lang="en-US" sz="2300" dirty="0"/>
          </a:p>
        </p:txBody>
      </p:sp>
      <p:sp>
        <p:nvSpPr>
          <p:cNvPr id="5" name="Text 2"/>
          <p:cNvSpPr/>
          <p:nvPr/>
        </p:nvSpPr>
        <p:spPr>
          <a:xfrm>
            <a:off x="793790" y="5758339"/>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GAN'ler, sağlık, sanat, ilaç keşfi ve tasarım alanlarında yenilikçi çözümler sunuyor. Optimizasyon ve kararlılık çalışmaları devam etmektedir.</a:t>
            </a:r>
            <a:endParaRPr lang="en-US" sz="1750" dirty="0"/>
          </a:p>
        </p:txBody>
      </p:sp>
      <p:sp>
        <p:nvSpPr>
          <p:cNvPr id="6" name="Text 3"/>
          <p:cNvSpPr/>
          <p:nvPr/>
        </p:nvSpPr>
        <p:spPr>
          <a:xfrm>
            <a:off x="7599521" y="5159454"/>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Sonuç</a:t>
            </a:r>
            <a:endParaRPr lang="en-US" sz="2300" dirty="0"/>
          </a:p>
        </p:txBody>
      </p:sp>
      <p:sp>
        <p:nvSpPr>
          <p:cNvPr id="7" name="Text 4"/>
          <p:cNvSpPr/>
          <p:nvPr/>
        </p:nvSpPr>
        <p:spPr>
          <a:xfrm>
            <a:off x="7599521" y="5758339"/>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GAN tabanlı veri artırma, sağlık yapay zekasında model doğruluğunu ve çeşitliliği artıran güçlü bir yaklaşımdır. Zorluklara rağmen, bu teknolojinin potansiyeli büyüktür.</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747117"/>
            <a:ext cx="13042821" cy="1488519"/>
          </a:xfrm>
          <a:prstGeom prst="rect">
            <a:avLst/>
          </a:prstGeom>
          <a:noFill/>
          <a:ln/>
        </p:spPr>
        <p:txBody>
          <a:bodyPr wrap="squar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Göğüs Röntgenlerinde Derin Öğrenme Model Sonuçları</a:t>
            </a:r>
            <a:endParaRPr lang="en-US" sz="4650" dirty="0"/>
          </a:p>
        </p:txBody>
      </p:sp>
      <p:sp>
        <p:nvSpPr>
          <p:cNvPr id="3" name="Text 1"/>
          <p:cNvSpPr/>
          <p:nvPr/>
        </p:nvSpPr>
        <p:spPr>
          <a:xfrm>
            <a:off x="793790" y="2689265"/>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Derin öğrenme modelleri göğüs röntgeni sınıflandırmasında eğitildi ve test edildi.</a:t>
            </a:r>
            <a:endParaRPr lang="en-US" sz="1750" dirty="0"/>
          </a:p>
        </p:txBody>
      </p:sp>
      <p:sp>
        <p:nvSpPr>
          <p:cNvPr id="4" name="Text 2"/>
          <p:cNvSpPr/>
          <p:nvPr/>
        </p:nvSpPr>
        <p:spPr>
          <a:xfrm>
            <a:off x="793790" y="3307318"/>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Performans henüz ideal seviyede değil; bazı hastalık sınıflarında ayırt etme zor.</a:t>
            </a:r>
            <a:endParaRPr lang="en-US" sz="1750" dirty="0"/>
          </a:p>
        </p:txBody>
      </p:sp>
      <p:sp>
        <p:nvSpPr>
          <p:cNvPr id="5" name="Text 3"/>
          <p:cNvSpPr/>
          <p:nvPr/>
        </p:nvSpPr>
        <p:spPr>
          <a:xfrm>
            <a:off x="793790" y="3925372"/>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Modelin öğrenme kapasitesi ve veri seti çeşitliliği kısıtlayıcı olabilir.</a:t>
            </a:r>
            <a:endParaRPr lang="en-US" sz="1750" dirty="0"/>
          </a:p>
        </p:txBody>
      </p:sp>
      <p:sp>
        <p:nvSpPr>
          <p:cNvPr id="6" name="Text 4"/>
          <p:cNvSpPr/>
          <p:nvPr/>
        </p:nvSpPr>
        <p:spPr>
          <a:xfrm>
            <a:off x="793790" y="4543425"/>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GAN tabanlı veri artırma, model doğruluğunu yükseltmek için gelecek vaadediyor.</a:t>
            </a:r>
            <a:endParaRPr lang="en-US" sz="1750" dirty="0"/>
          </a:p>
        </p:txBody>
      </p:sp>
      <p:sp>
        <p:nvSpPr>
          <p:cNvPr id="7" name="Text 5"/>
          <p:cNvSpPr/>
          <p:nvPr/>
        </p:nvSpPr>
        <p:spPr>
          <a:xfrm>
            <a:off x="793790" y="5161478"/>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Ek çalışmalar tanısal süreçlerde önemli gelişmeler sağlayacaktır.</a:t>
            </a:r>
            <a:endParaRPr lang="en-US" sz="1750" dirty="0"/>
          </a:p>
        </p:txBody>
      </p:sp>
      <p:sp>
        <p:nvSpPr>
          <p:cNvPr id="8" name="Shape 6"/>
          <p:cNvSpPr/>
          <p:nvPr/>
        </p:nvSpPr>
        <p:spPr>
          <a:xfrm>
            <a:off x="793790" y="5779532"/>
            <a:ext cx="4196358" cy="1702832"/>
          </a:xfrm>
          <a:prstGeom prst="roundRect">
            <a:avLst>
              <a:gd name="adj" fmla="val 5595"/>
            </a:avLst>
          </a:prstGeom>
          <a:solidFill>
            <a:srgbClr val="CCEEFF"/>
          </a:solidFill>
          <a:ln w="7620">
            <a:solidFill>
              <a:srgbClr val="B2D4E5"/>
            </a:solidFill>
            <a:prstDash val="solid"/>
          </a:ln>
        </p:spPr>
      </p:sp>
      <p:sp>
        <p:nvSpPr>
          <p:cNvPr id="9" name="Text 7"/>
          <p:cNvSpPr/>
          <p:nvPr/>
        </p:nvSpPr>
        <p:spPr>
          <a:xfrm>
            <a:off x="1028224" y="6013966"/>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Model Performansı</a:t>
            </a:r>
            <a:endParaRPr lang="en-US" sz="2300" dirty="0"/>
          </a:p>
        </p:txBody>
      </p:sp>
      <p:sp>
        <p:nvSpPr>
          <p:cNvPr id="10" name="Text 8"/>
          <p:cNvSpPr/>
          <p:nvPr/>
        </p:nvSpPr>
        <p:spPr>
          <a:xfrm>
            <a:off x="1028224" y="6522125"/>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Henüz istenilen doğruluk seviyesine ulaşılmadı.</a:t>
            </a:r>
            <a:endParaRPr lang="en-US" sz="1750" dirty="0"/>
          </a:p>
        </p:txBody>
      </p:sp>
      <p:sp>
        <p:nvSpPr>
          <p:cNvPr id="11" name="Shape 9"/>
          <p:cNvSpPr/>
          <p:nvPr/>
        </p:nvSpPr>
        <p:spPr>
          <a:xfrm>
            <a:off x="5216962" y="5779532"/>
            <a:ext cx="4196358" cy="1702832"/>
          </a:xfrm>
          <a:prstGeom prst="roundRect">
            <a:avLst>
              <a:gd name="adj" fmla="val 5595"/>
            </a:avLst>
          </a:prstGeom>
          <a:solidFill>
            <a:srgbClr val="CCEEFF"/>
          </a:solidFill>
          <a:ln w="7620">
            <a:solidFill>
              <a:srgbClr val="B2D4E5"/>
            </a:solidFill>
            <a:prstDash val="solid"/>
          </a:ln>
        </p:spPr>
      </p:sp>
      <p:sp>
        <p:nvSpPr>
          <p:cNvPr id="12" name="Text 10"/>
          <p:cNvSpPr/>
          <p:nvPr/>
        </p:nvSpPr>
        <p:spPr>
          <a:xfrm>
            <a:off x="5451396" y="6013966"/>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Sınıf Dengesizliği</a:t>
            </a:r>
            <a:endParaRPr lang="en-US" sz="2300" dirty="0"/>
          </a:p>
        </p:txBody>
      </p:sp>
      <p:sp>
        <p:nvSpPr>
          <p:cNvPr id="13" name="Text 11"/>
          <p:cNvSpPr/>
          <p:nvPr/>
        </p:nvSpPr>
        <p:spPr>
          <a:xfrm>
            <a:off x="5451396" y="6522125"/>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Bazı hastalıklar doğru tanımlamada zorluk yaratıyor.</a:t>
            </a:r>
            <a:endParaRPr lang="en-US" sz="1750" dirty="0"/>
          </a:p>
        </p:txBody>
      </p:sp>
      <p:sp>
        <p:nvSpPr>
          <p:cNvPr id="14" name="Shape 12"/>
          <p:cNvSpPr/>
          <p:nvPr/>
        </p:nvSpPr>
        <p:spPr>
          <a:xfrm>
            <a:off x="9640133" y="5779532"/>
            <a:ext cx="4196358" cy="1702832"/>
          </a:xfrm>
          <a:prstGeom prst="roundRect">
            <a:avLst>
              <a:gd name="adj" fmla="val 5595"/>
            </a:avLst>
          </a:prstGeom>
          <a:solidFill>
            <a:srgbClr val="CCEEFF"/>
          </a:solidFill>
          <a:ln w="7620">
            <a:solidFill>
              <a:srgbClr val="B2D4E5"/>
            </a:solidFill>
            <a:prstDash val="solid"/>
          </a:ln>
        </p:spPr>
      </p:sp>
      <p:sp>
        <p:nvSpPr>
          <p:cNvPr id="15" name="Text 13"/>
          <p:cNvSpPr/>
          <p:nvPr/>
        </p:nvSpPr>
        <p:spPr>
          <a:xfrm>
            <a:off x="9874568" y="6013966"/>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Gelecek Çalışmalar</a:t>
            </a:r>
            <a:endParaRPr lang="en-US" sz="2300" dirty="0"/>
          </a:p>
        </p:txBody>
      </p:sp>
      <p:sp>
        <p:nvSpPr>
          <p:cNvPr id="16" name="Text 14"/>
          <p:cNvSpPr/>
          <p:nvPr/>
        </p:nvSpPr>
        <p:spPr>
          <a:xfrm>
            <a:off x="9874568" y="6522125"/>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GAN'lar veri çeşitliliğini artırarak performansı geliştirebilir.</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90417" y="713542"/>
            <a:ext cx="7735967" cy="1979890"/>
          </a:xfrm>
          <a:prstGeom prst="rect">
            <a:avLst/>
          </a:prstGeom>
          <a:noFill/>
          <a:ln/>
        </p:spPr>
        <p:txBody>
          <a:bodyPr wrap="square" lIns="0" tIns="0" rIns="0" bIns="0" rtlCol="0" anchor="t"/>
          <a:lstStyle/>
          <a:p>
            <a:pPr algn="l" indent="0" marL="0">
              <a:lnSpc>
                <a:spcPts val="5150"/>
              </a:lnSpc>
              <a:buNone/>
            </a:pPr>
            <a:r>
              <a:rPr lang="en-US" sz="4150" b="1" dirty="0">
                <a:solidFill>
                  <a:srgbClr val="000000"/>
                </a:solidFill>
                <a:latin typeface="Petrona Bold" pitchFamily="34" charset="0"/>
                <a:ea typeface="Petrona Bold" pitchFamily="34" charset="-122"/>
                <a:cs typeface="Petrona Bold" pitchFamily="34" charset="-120"/>
              </a:rPr>
              <a:t>Yapay Zeka ile Göğüs Hastalıkları Teşhisi ve Mevcut Çalışmalar</a:t>
            </a:r>
            <a:endParaRPr lang="en-US" sz="4150" dirty="0"/>
          </a:p>
        </p:txBody>
      </p:sp>
      <p:sp>
        <p:nvSpPr>
          <p:cNvPr id="4" name="Shape 1"/>
          <p:cNvSpPr/>
          <p:nvPr/>
        </p:nvSpPr>
        <p:spPr>
          <a:xfrm>
            <a:off x="6190417" y="2995136"/>
            <a:ext cx="3767495" cy="2807851"/>
          </a:xfrm>
          <a:prstGeom prst="roundRect">
            <a:avLst>
              <a:gd name="adj" fmla="val 3009"/>
            </a:avLst>
          </a:prstGeom>
          <a:solidFill>
            <a:srgbClr val="CCEEFF"/>
          </a:solidFill>
          <a:ln w="7620">
            <a:solidFill>
              <a:srgbClr val="B2D4E5"/>
            </a:solidFill>
            <a:prstDash val="solid"/>
          </a:ln>
        </p:spPr>
      </p:sp>
      <p:sp>
        <p:nvSpPr>
          <p:cNvPr id="5" name="Text 2"/>
          <p:cNvSpPr/>
          <p:nvPr/>
        </p:nvSpPr>
        <p:spPr>
          <a:xfrm>
            <a:off x="6399133" y="3203853"/>
            <a:ext cx="3350062" cy="660083"/>
          </a:xfrm>
          <a:prstGeom prst="rect">
            <a:avLst/>
          </a:prstGeom>
          <a:noFill/>
          <a:ln/>
        </p:spPr>
        <p:txBody>
          <a:bodyPr wrap="squar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COVID-19 ve Pnömoni Teşhisi</a:t>
            </a:r>
            <a:endParaRPr lang="en-US" sz="2050" dirty="0"/>
          </a:p>
        </p:txBody>
      </p:sp>
      <p:sp>
        <p:nvSpPr>
          <p:cNvPr id="6" name="Text 3"/>
          <p:cNvSpPr/>
          <p:nvPr/>
        </p:nvSpPr>
        <p:spPr>
          <a:xfrm>
            <a:off x="6399133" y="3984546"/>
            <a:ext cx="3350062" cy="1609725"/>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Mehmet Akif Ersoy Üniversitesi'nin derin öğrenme modeli, 15.153 göğüs röntgenini analiz ederek COVID-19 ve pnömoni tanısında yüksek doğruluk yakalamıştır.</a:t>
            </a:r>
            <a:endParaRPr lang="en-US" sz="1550" dirty="0"/>
          </a:p>
        </p:txBody>
      </p:sp>
      <p:sp>
        <p:nvSpPr>
          <p:cNvPr id="7" name="Shape 4"/>
          <p:cNvSpPr/>
          <p:nvPr/>
        </p:nvSpPr>
        <p:spPr>
          <a:xfrm>
            <a:off x="10159008" y="2995136"/>
            <a:ext cx="3767495" cy="2807851"/>
          </a:xfrm>
          <a:prstGeom prst="roundRect">
            <a:avLst>
              <a:gd name="adj" fmla="val 3009"/>
            </a:avLst>
          </a:prstGeom>
          <a:solidFill>
            <a:srgbClr val="CCEEFF"/>
          </a:solidFill>
          <a:ln w="7620">
            <a:solidFill>
              <a:srgbClr val="B2D4E5"/>
            </a:solidFill>
            <a:prstDash val="solid"/>
          </a:ln>
        </p:spPr>
      </p:sp>
      <p:sp>
        <p:nvSpPr>
          <p:cNvPr id="8" name="Text 5"/>
          <p:cNvSpPr/>
          <p:nvPr/>
        </p:nvSpPr>
        <p:spPr>
          <a:xfrm>
            <a:off x="10367724" y="3203853"/>
            <a:ext cx="2640330" cy="330041"/>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Med-Gemini Projesi</a:t>
            </a:r>
            <a:endParaRPr lang="en-US" sz="2050" dirty="0"/>
          </a:p>
        </p:txBody>
      </p:sp>
      <p:sp>
        <p:nvSpPr>
          <p:cNvPr id="9" name="Text 6"/>
          <p:cNvSpPr/>
          <p:nvPr/>
        </p:nvSpPr>
        <p:spPr>
          <a:xfrm>
            <a:off x="10367724" y="3654504"/>
            <a:ext cx="3350062" cy="1609725"/>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Google'ın çok modlu tıbbi yapay zeka platformu, farklı veri türlerini işleyerek radyoloji ve genomik alanlarında güçlü analizler yapabilmektedir.</a:t>
            </a:r>
            <a:endParaRPr lang="en-US" sz="1550" dirty="0"/>
          </a:p>
        </p:txBody>
      </p:sp>
      <p:sp>
        <p:nvSpPr>
          <p:cNvPr id="10" name="Shape 7"/>
          <p:cNvSpPr/>
          <p:nvPr/>
        </p:nvSpPr>
        <p:spPr>
          <a:xfrm>
            <a:off x="6190417" y="6004084"/>
            <a:ext cx="7735967" cy="1511975"/>
          </a:xfrm>
          <a:prstGeom prst="roundRect">
            <a:avLst>
              <a:gd name="adj" fmla="val 5588"/>
            </a:avLst>
          </a:prstGeom>
          <a:solidFill>
            <a:srgbClr val="CCEEFF"/>
          </a:solidFill>
          <a:ln w="7620">
            <a:solidFill>
              <a:srgbClr val="B2D4E5"/>
            </a:solidFill>
            <a:prstDash val="solid"/>
          </a:ln>
        </p:spPr>
      </p:sp>
      <p:sp>
        <p:nvSpPr>
          <p:cNvPr id="11" name="Text 8"/>
          <p:cNvSpPr/>
          <p:nvPr/>
        </p:nvSpPr>
        <p:spPr>
          <a:xfrm>
            <a:off x="6399133" y="6212800"/>
            <a:ext cx="2640330" cy="330041"/>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Petrona Bold" pitchFamily="34" charset="0"/>
                <a:ea typeface="Petrona Bold" pitchFamily="34" charset="-122"/>
                <a:cs typeface="Petrona Bold" pitchFamily="34" charset="-120"/>
              </a:rPr>
              <a:t>Projemizin Farkı</a:t>
            </a:r>
            <a:endParaRPr lang="en-US" sz="2050" dirty="0"/>
          </a:p>
        </p:txBody>
      </p:sp>
      <p:sp>
        <p:nvSpPr>
          <p:cNvPr id="12" name="Text 9"/>
          <p:cNvSpPr/>
          <p:nvPr/>
        </p:nvSpPr>
        <p:spPr>
          <a:xfrm>
            <a:off x="6399133" y="6663452"/>
            <a:ext cx="7318534" cy="643890"/>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Spesifik olarak göğüs röntgenlerine odaklanan modelimiz, tek alanda uzmanlaşarak yüksek başarı elde etmeyi hedeflemektedir.</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13290"/>
            <a:ext cx="7790259"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Veri Seti ve Ön İşleme Süreci</a:t>
            </a:r>
            <a:endParaRPr lang="en-US" sz="4650" dirty="0"/>
          </a:p>
        </p:txBody>
      </p:sp>
      <p:sp>
        <p:nvSpPr>
          <p:cNvPr id="3" name="Text 1"/>
          <p:cNvSpPr/>
          <p:nvPr/>
        </p:nvSpPr>
        <p:spPr>
          <a:xfrm>
            <a:off x="793790" y="3824526"/>
            <a:ext cx="398406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NIH Göğüs Röntgeni Veri Seti</a:t>
            </a:r>
            <a:endParaRPr lang="en-US" sz="2300" dirty="0"/>
          </a:p>
        </p:txBody>
      </p:sp>
      <p:sp>
        <p:nvSpPr>
          <p:cNvPr id="4" name="Text 2"/>
          <p:cNvSpPr/>
          <p:nvPr/>
        </p:nvSpPr>
        <p:spPr>
          <a:xfrm>
            <a:off x="793790" y="4423410"/>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112.120 adet x-ışını görüntüsü, 30.805 hastaya ait. 15 farklı hastalık etiketi içerir. Eğitim, test ve doğrulama için alt kümelere bölündü.</a:t>
            </a:r>
            <a:endParaRPr lang="en-US" sz="1750" dirty="0"/>
          </a:p>
        </p:txBody>
      </p:sp>
      <p:sp>
        <p:nvSpPr>
          <p:cNvPr id="5" name="Text 3"/>
          <p:cNvSpPr/>
          <p:nvPr/>
        </p:nvSpPr>
        <p:spPr>
          <a:xfrm>
            <a:off x="7599521" y="3824526"/>
            <a:ext cx="4526161"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Veri Temizleme ve Organize Etme</a:t>
            </a:r>
            <a:endParaRPr lang="en-US" sz="2300" dirty="0"/>
          </a:p>
        </p:txBody>
      </p:sp>
      <p:sp>
        <p:nvSpPr>
          <p:cNvPr id="6" name="Text 4"/>
          <p:cNvSpPr/>
          <p:nvPr/>
        </p:nvSpPr>
        <p:spPr>
          <a:xfrm>
            <a:off x="7599521" y="4423410"/>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Çoklu etiketler ayıklandı, tek etiketli görüntüler hastalık bazında klasörlendi. Eğitimde dengeli ve temiz veri sağlandı.</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54591" y="604480"/>
            <a:ext cx="7607618" cy="1440656"/>
          </a:xfrm>
          <a:prstGeom prst="rect">
            <a:avLst/>
          </a:prstGeom>
          <a:noFill/>
          <a:ln/>
        </p:spPr>
        <p:txBody>
          <a:bodyPr wrap="square" lIns="0" tIns="0" rIns="0" bIns="0" rtlCol="0" anchor="t"/>
          <a:lstStyle/>
          <a:p>
            <a:pPr algn="l" indent="0" marL="0">
              <a:lnSpc>
                <a:spcPts val="5650"/>
              </a:lnSpc>
              <a:buNone/>
            </a:pPr>
            <a:r>
              <a:rPr lang="en-US" sz="4500" b="1" dirty="0">
                <a:solidFill>
                  <a:srgbClr val="000000"/>
                </a:solidFill>
                <a:latin typeface="Petrona Bold" pitchFamily="34" charset="0"/>
                <a:ea typeface="Petrona Bold" pitchFamily="34" charset="-122"/>
                <a:cs typeface="Petrona Bold" pitchFamily="34" charset="-120"/>
              </a:rPr>
              <a:t>Model Mimarisi ve Eğitim Süreci</a:t>
            </a:r>
            <a:endParaRPr lang="en-US" sz="4500" dirty="0"/>
          </a:p>
        </p:txBody>
      </p:sp>
      <p:pic>
        <p:nvPicPr>
          <p:cNvPr id="4" name="Image 1" descr="preencoded.png">    </p:cNvPr>
          <p:cNvPicPr>
            <a:picLocks noChangeAspect="1"/>
          </p:cNvPicPr>
          <p:nvPr/>
        </p:nvPicPr>
        <p:blipFill>
          <a:blip r:embed="rId2"/>
          <a:stretch>
            <a:fillRect/>
          </a:stretch>
        </p:blipFill>
        <p:spPr>
          <a:xfrm>
            <a:off x="6254591" y="2374344"/>
            <a:ext cx="1097518" cy="1984415"/>
          </a:xfrm>
          <a:prstGeom prst="rect">
            <a:avLst/>
          </a:prstGeom>
        </p:spPr>
      </p:pic>
      <p:sp>
        <p:nvSpPr>
          <p:cNvPr id="5" name="Text 1"/>
          <p:cNvSpPr/>
          <p:nvPr/>
        </p:nvSpPr>
        <p:spPr>
          <a:xfrm>
            <a:off x="7681317" y="2593777"/>
            <a:ext cx="2881074" cy="360164"/>
          </a:xfrm>
          <a:prstGeom prst="rect">
            <a:avLst/>
          </a:prstGeom>
          <a:noFill/>
          <a:ln/>
        </p:spPr>
        <p:txBody>
          <a:bodyPr wrap="non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Model Çeşitleri</a:t>
            </a:r>
            <a:endParaRPr lang="en-US" sz="2250" dirty="0"/>
          </a:p>
        </p:txBody>
      </p:sp>
      <p:sp>
        <p:nvSpPr>
          <p:cNvPr id="6" name="Text 2"/>
          <p:cNvSpPr/>
          <p:nvPr/>
        </p:nvSpPr>
        <p:spPr>
          <a:xfrm>
            <a:off x="7681317" y="3085624"/>
            <a:ext cx="6180892" cy="1053703"/>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SimpleCNN'den EfficientNet-B2'ye kadar çeşitli derin öğrenme modelleri kullanıldı, transfer öğrenme ile optimize edildi.</a:t>
            </a:r>
            <a:endParaRPr lang="en-US" sz="1700" dirty="0"/>
          </a:p>
        </p:txBody>
      </p:sp>
      <p:pic>
        <p:nvPicPr>
          <p:cNvPr id="7" name="Image 2" descr="preencoded.png">    </p:cNvPr>
          <p:cNvPicPr>
            <a:picLocks noChangeAspect="1"/>
          </p:cNvPicPr>
          <p:nvPr/>
        </p:nvPicPr>
        <p:blipFill>
          <a:blip r:embed="rId3"/>
          <a:stretch>
            <a:fillRect/>
          </a:stretch>
        </p:blipFill>
        <p:spPr>
          <a:xfrm>
            <a:off x="6254591" y="4358759"/>
            <a:ext cx="1097518" cy="1633180"/>
          </a:xfrm>
          <a:prstGeom prst="rect">
            <a:avLst/>
          </a:prstGeom>
        </p:spPr>
      </p:pic>
      <p:sp>
        <p:nvSpPr>
          <p:cNvPr id="8" name="Text 3"/>
          <p:cNvSpPr/>
          <p:nvPr/>
        </p:nvSpPr>
        <p:spPr>
          <a:xfrm>
            <a:off x="7681317" y="4578191"/>
            <a:ext cx="2881074" cy="360164"/>
          </a:xfrm>
          <a:prstGeom prst="rect">
            <a:avLst/>
          </a:prstGeom>
          <a:noFill/>
          <a:ln/>
        </p:spPr>
        <p:txBody>
          <a:bodyPr wrap="non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Veri Ön İşleme</a:t>
            </a:r>
            <a:endParaRPr lang="en-US" sz="2250" dirty="0"/>
          </a:p>
        </p:txBody>
      </p:sp>
      <p:sp>
        <p:nvSpPr>
          <p:cNvPr id="9" name="Text 4"/>
          <p:cNvSpPr/>
          <p:nvPr/>
        </p:nvSpPr>
        <p:spPr>
          <a:xfrm>
            <a:off x="7681317" y="5070038"/>
            <a:ext cx="6180892" cy="702469"/>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Gri tonlama, boyutlandırma, çevirme, döndürme gibi tekniklerle veri çeşitliliği artırıldı.</a:t>
            </a:r>
            <a:endParaRPr lang="en-US" sz="1700" dirty="0"/>
          </a:p>
        </p:txBody>
      </p:sp>
      <p:pic>
        <p:nvPicPr>
          <p:cNvPr id="10" name="Image 3" descr="preencoded.png">    </p:cNvPr>
          <p:cNvPicPr>
            <a:picLocks noChangeAspect="1"/>
          </p:cNvPicPr>
          <p:nvPr/>
        </p:nvPicPr>
        <p:blipFill>
          <a:blip r:embed="rId4"/>
          <a:stretch>
            <a:fillRect/>
          </a:stretch>
        </p:blipFill>
        <p:spPr>
          <a:xfrm>
            <a:off x="6254591" y="5991939"/>
            <a:ext cx="1097518" cy="1633180"/>
          </a:xfrm>
          <a:prstGeom prst="rect">
            <a:avLst/>
          </a:prstGeom>
        </p:spPr>
      </p:pic>
      <p:sp>
        <p:nvSpPr>
          <p:cNvPr id="11" name="Text 5"/>
          <p:cNvSpPr/>
          <p:nvPr/>
        </p:nvSpPr>
        <p:spPr>
          <a:xfrm>
            <a:off x="7681317" y="6211372"/>
            <a:ext cx="3119199" cy="360164"/>
          </a:xfrm>
          <a:prstGeom prst="rect">
            <a:avLst/>
          </a:prstGeom>
          <a:noFill/>
          <a:ln/>
        </p:spPr>
        <p:txBody>
          <a:bodyPr wrap="non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Eğitim ve Optimizasyon</a:t>
            </a:r>
            <a:endParaRPr lang="en-US" sz="2250" dirty="0"/>
          </a:p>
        </p:txBody>
      </p:sp>
      <p:sp>
        <p:nvSpPr>
          <p:cNvPr id="12" name="Text 6"/>
          <p:cNvSpPr/>
          <p:nvPr/>
        </p:nvSpPr>
        <p:spPr>
          <a:xfrm>
            <a:off x="7681317" y="6703219"/>
            <a:ext cx="6180892" cy="702469"/>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Adam optimizasyon algoritmasıyla, eğitim GPU ortamında, erken durdurma kullanılarak gerçekleştirildi.</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926783"/>
            <a:ext cx="7556421" cy="2232779"/>
          </a:xfrm>
          <a:prstGeom prst="rect">
            <a:avLst/>
          </a:prstGeom>
          <a:noFill/>
          <a:ln/>
        </p:spPr>
        <p:txBody>
          <a:bodyPr wrap="squar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Denetimli Öğrenme ve Model Performans Değerlendirmesi</a:t>
            </a:r>
            <a:endParaRPr lang="en-US" sz="4650" dirty="0"/>
          </a:p>
        </p:txBody>
      </p:sp>
      <p:sp>
        <p:nvSpPr>
          <p:cNvPr id="4" name="Shape 1"/>
          <p:cNvSpPr/>
          <p:nvPr/>
        </p:nvSpPr>
        <p:spPr>
          <a:xfrm>
            <a:off x="793790" y="3499723"/>
            <a:ext cx="510302" cy="510302"/>
          </a:xfrm>
          <a:prstGeom prst="roundRect">
            <a:avLst>
              <a:gd name="adj" fmla="val 18669"/>
            </a:avLst>
          </a:prstGeom>
          <a:solidFill>
            <a:srgbClr val="CCEEFF"/>
          </a:solidFill>
          <a:ln w="7620">
            <a:solidFill>
              <a:srgbClr val="B2D4E5"/>
            </a:solidFill>
            <a:prstDash val="solid"/>
          </a:ln>
        </p:spPr>
      </p:sp>
      <p:sp>
        <p:nvSpPr>
          <p:cNvPr id="5" name="Text 2"/>
          <p:cNvSpPr/>
          <p:nvPr/>
        </p:nvSpPr>
        <p:spPr>
          <a:xfrm>
            <a:off x="870347" y="3531632"/>
            <a:ext cx="357188" cy="446484"/>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1</a:t>
            </a:r>
            <a:endParaRPr lang="en-US" sz="2800" dirty="0"/>
          </a:p>
        </p:txBody>
      </p:sp>
      <p:sp>
        <p:nvSpPr>
          <p:cNvPr id="6" name="Text 3"/>
          <p:cNvSpPr/>
          <p:nvPr/>
        </p:nvSpPr>
        <p:spPr>
          <a:xfrm>
            <a:off x="1530906" y="3577590"/>
            <a:ext cx="2899410"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Performans Ölçütleri</a:t>
            </a:r>
            <a:endParaRPr lang="en-US" sz="2300" dirty="0"/>
          </a:p>
        </p:txBody>
      </p:sp>
      <p:sp>
        <p:nvSpPr>
          <p:cNvPr id="7" name="Text 4"/>
          <p:cNvSpPr/>
          <p:nvPr/>
        </p:nvSpPr>
        <p:spPr>
          <a:xfrm>
            <a:off x="1530906" y="4085749"/>
            <a:ext cx="2899410"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Doğruluk ve sınıf bazlı raporlarla modelin her hastalıktaki başarısı değerlendirildi.</a:t>
            </a:r>
            <a:endParaRPr lang="en-US" sz="1750" dirty="0"/>
          </a:p>
        </p:txBody>
      </p:sp>
      <p:sp>
        <p:nvSpPr>
          <p:cNvPr id="8" name="Shape 5"/>
          <p:cNvSpPr/>
          <p:nvPr/>
        </p:nvSpPr>
        <p:spPr>
          <a:xfrm>
            <a:off x="4713803" y="3499723"/>
            <a:ext cx="510302" cy="510302"/>
          </a:xfrm>
          <a:prstGeom prst="roundRect">
            <a:avLst>
              <a:gd name="adj" fmla="val 18669"/>
            </a:avLst>
          </a:prstGeom>
          <a:solidFill>
            <a:srgbClr val="CCEEFF"/>
          </a:solidFill>
          <a:ln w="7620">
            <a:solidFill>
              <a:srgbClr val="B2D4E5"/>
            </a:solidFill>
            <a:prstDash val="solid"/>
          </a:ln>
        </p:spPr>
      </p:sp>
      <p:sp>
        <p:nvSpPr>
          <p:cNvPr id="9" name="Text 6"/>
          <p:cNvSpPr/>
          <p:nvPr/>
        </p:nvSpPr>
        <p:spPr>
          <a:xfrm>
            <a:off x="4790361" y="3531632"/>
            <a:ext cx="357188" cy="446484"/>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2</a:t>
            </a:r>
            <a:endParaRPr lang="en-US" sz="2800" dirty="0"/>
          </a:p>
        </p:txBody>
      </p:sp>
      <p:sp>
        <p:nvSpPr>
          <p:cNvPr id="10" name="Text 7"/>
          <p:cNvSpPr/>
          <p:nvPr/>
        </p:nvSpPr>
        <p:spPr>
          <a:xfrm>
            <a:off x="5450919" y="3577590"/>
            <a:ext cx="2899410"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Erken Durdurma</a:t>
            </a:r>
            <a:endParaRPr lang="en-US" sz="2300" dirty="0"/>
          </a:p>
        </p:txBody>
      </p:sp>
      <p:sp>
        <p:nvSpPr>
          <p:cNvPr id="11" name="Text 8"/>
          <p:cNvSpPr/>
          <p:nvPr/>
        </p:nvSpPr>
        <p:spPr>
          <a:xfrm>
            <a:off x="5450919" y="4085749"/>
            <a:ext cx="2899410"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Performans iyileşmeyince eğitim erkenden durdurularak aşırı öğrenme engellendi.</a:t>
            </a:r>
            <a:endParaRPr lang="en-US" sz="1750" dirty="0"/>
          </a:p>
        </p:txBody>
      </p:sp>
      <p:sp>
        <p:nvSpPr>
          <p:cNvPr id="12" name="Shape 9"/>
          <p:cNvSpPr/>
          <p:nvPr/>
        </p:nvSpPr>
        <p:spPr>
          <a:xfrm>
            <a:off x="793790" y="5990987"/>
            <a:ext cx="510302" cy="510302"/>
          </a:xfrm>
          <a:prstGeom prst="roundRect">
            <a:avLst>
              <a:gd name="adj" fmla="val 18669"/>
            </a:avLst>
          </a:prstGeom>
          <a:solidFill>
            <a:srgbClr val="CCEEFF"/>
          </a:solidFill>
          <a:ln w="7620">
            <a:solidFill>
              <a:srgbClr val="B2D4E5"/>
            </a:solidFill>
            <a:prstDash val="solid"/>
          </a:ln>
        </p:spPr>
      </p:sp>
      <p:sp>
        <p:nvSpPr>
          <p:cNvPr id="13" name="Text 10"/>
          <p:cNvSpPr/>
          <p:nvPr/>
        </p:nvSpPr>
        <p:spPr>
          <a:xfrm>
            <a:off x="870347" y="6022896"/>
            <a:ext cx="357188" cy="446484"/>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3</a:t>
            </a:r>
            <a:endParaRPr lang="en-US" sz="2800" dirty="0"/>
          </a:p>
        </p:txBody>
      </p:sp>
      <p:sp>
        <p:nvSpPr>
          <p:cNvPr id="14" name="Text 11"/>
          <p:cNvSpPr/>
          <p:nvPr/>
        </p:nvSpPr>
        <p:spPr>
          <a:xfrm>
            <a:off x="1530906" y="6068854"/>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Model Kaydı</a:t>
            </a:r>
            <a:endParaRPr lang="en-US" sz="2300" dirty="0"/>
          </a:p>
        </p:txBody>
      </p:sp>
      <p:sp>
        <p:nvSpPr>
          <p:cNvPr id="15" name="Text 12"/>
          <p:cNvSpPr/>
          <p:nvPr/>
        </p:nvSpPr>
        <p:spPr>
          <a:xfrm>
            <a:off x="1530906" y="6577013"/>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En iyi ağırlıklar .pth formatında kaydedilerek ileride tekrar kullanım sağlandı.</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540312"/>
            <a:ext cx="13042821" cy="1488519"/>
          </a:xfrm>
          <a:prstGeom prst="rect">
            <a:avLst/>
          </a:prstGeom>
          <a:noFill/>
          <a:ln/>
        </p:spPr>
        <p:txBody>
          <a:bodyPr wrap="squar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Modellerin Performans Sonuçları ve Değerlendirme</a:t>
            </a:r>
            <a:endParaRPr lang="en-US" sz="4650" dirty="0"/>
          </a:p>
        </p:txBody>
      </p:sp>
      <p:sp>
        <p:nvSpPr>
          <p:cNvPr id="3" name="Text 1"/>
          <p:cNvSpPr/>
          <p:nvPr/>
        </p:nvSpPr>
        <p:spPr>
          <a:xfrm>
            <a:off x="793790" y="359580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Performans Özeti</a:t>
            </a:r>
            <a:endParaRPr lang="en-US" sz="2300" dirty="0"/>
          </a:p>
        </p:txBody>
      </p:sp>
      <p:sp>
        <p:nvSpPr>
          <p:cNvPr id="4" name="Text 2"/>
          <p:cNvSpPr/>
          <p:nvPr/>
        </p:nvSpPr>
        <p:spPr>
          <a:xfrm>
            <a:off x="793790" y="4194691"/>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SimpleCNN, SimplerCNN, Resnet18 ve DenseNet161 modelleri düşük doğrulukla sonuçlandı.</a:t>
            </a:r>
            <a:endParaRPr lang="en-US" sz="1750" dirty="0"/>
          </a:p>
        </p:txBody>
      </p:sp>
      <p:sp>
        <p:nvSpPr>
          <p:cNvPr id="5" name="Text 3"/>
          <p:cNvSpPr/>
          <p:nvPr/>
        </p:nvSpPr>
        <p:spPr>
          <a:xfrm>
            <a:off x="793790" y="5124569"/>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En yüksek doğruluk %29 ile Resnet18 modelinden elde edildi.</a:t>
            </a:r>
            <a:endParaRPr lang="en-US" sz="1750" dirty="0"/>
          </a:p>
        </p:txBody>
      </p:sp>
      <p:sp>
        <p:nvSpPr>
          <p:cNvPr id="6" name="Text 4"/>
          <p:cNvSpPr/>
          <p:nvPr/>
        </p:nvSpPr>
        <p:spPr>
          <a:xfrm>
            <a:off x="793790" y="6054447"/>
            <a:ext cx="6244709"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Birçok sınıfta genelleme başarısı yetersiz kaldı.</a:t>
            </a:r>
            <a:endParaRPr lang="en-US" sz="1750" dirty="0"/>
          </a:p>
        </p:txBody>
      </p:sp>
      <p:sp>
        <p:nvSpPr>
          <p:cNvPr id="7" name="Text 5"/>
          <p:cNvSpPr/>
          <p:nvPr/>
        </p:nvSpPr>
        <p:spPr>
          <a:xfrm>
            <a:off x="7599521" y="3595807"/>
            <a:ext cx="3546634"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Öne Çıkan Sınıf Sonuçları</a:t>
            </a:r>
            <a:endParaRPr lang="en-US" sz="2300" dirty="0"/>
          </a:p>
        </p:txBody>
      </p:sp>
      <p:sp>
        <p:nvSpPr>
          <p:cNvPr id="8" name="Text 6"/>
          <p:cNvSpPr/>
          <p:nvPr/>
        </p:nvSpPr>
        <p:spPr>
          <a:xfrm>
            <a:off x="7599521" y="419469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Cardiomegaly: %38-68 arası doğruluk değişiyor</a:t>
            </a:r>
            <a:endParaRPr lang="en-US" sz="1750" dirty="0"/>
          </a:p>
        </p:txBody>
      </p:sp>
      <p:sp>
        <p:nvSpPr>
          <p:cNvPr id="9" name="Text 7"/>
          <p:cNvSpPr/>
          <p:nvPr/>
        </p:nvSpPr>
        <p:spPr>
          <a:xfrm>
            <a:off x="7599521" y="463688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Consolidation: %46-68 doğruluk</a:t>
            </a:r>
            <a:endParaRPr lang="en-US" sz="1750" dirty="0"/>
          </a:p>
        </p:txBody>
      </p:sp>
      <p:sp>
        <p:nvSpPr>
          <p:cNvPr id="10" name="Text 8"/>
          <p:cNvSpPr/>
          <p:nvPr/>
        </p:nvSpPr>
        <p:spPr>
          <a:xfrm>
            <a:off x="7599521" y="5079087"/>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Mass ve Pleural_Thickening sınıflarında çok düşük başarı (%0-%4)</a:t>
            </a:r>
            <a:endParaRPr lang="en-US" sz="1750" dirty="0"/>
          </a:p>
        </p:txBody>
      </p:sp>
      <p:sp>
        <p:nvSpPr>
          <p:cNvPr id="11" name="Text 9"/>
          <p:cNvSpPr/>
          <p:nvPr/>
        </p:nvSpPr>
        <p:spPr>
          <a:xfrm>
            <a:off x="7599521" y="5884188"/>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Nodule sınıfı bazı modellerde %34-%54 arası performans gösterdi</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496383"/>
            <a:ext cx="7835503"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Veri Artırma Nedir ve Önemi</a:t>
            </a:r>
            <a:endParaRPr lang="en-US" sz="4650" dirty="0"/>
          </a:p>
        </p:txBody>
      </p:sp>
      <p:sp>
        <p:nvSpPr>
          <p:cNvPr id="3" name="Text 1"/>
          <p:cNvSpPr/>
          <p:nvPr/>
        </p:nvSpPr>
        <p:spPr>
          <a:xfrm>
            <a:off x="793790" y="3807619"/>
            <a:ext cx="4757976"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Geleneksel Veri Artırma Teknikleri</a:t>
            </a:r>
            <a:endParaRPr lang="en-US" sz="2300" dirty="0"/>
          </a:p>
        </p:txBody>
      </p:sp>
      <p:sp>
        <p:nvSpPr>
          <p:cNvPr id="4" name="Text 2"/>
          <p:cNvSpPr/>
          <p:nvPr/>
        </p:nvSpPr>
        <p:spPr>
          <a:xfrm>
            <a:off x="793790" y="440650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Döndürme, çevirme</a:t>
            </a:r>
            <a:endParaRPr lang="en-US" sz="1750" dirty="0"/>
          </a:p>
        </p:txBody>
      </p:sp>
      <p:sp>
        <p:nvSpPr>
          <p:cNvPr id="5" name="Text 3"/>
          <p:cNvSpPr/>
          <p:nvPr/>
        </p:nvSpPr>
        <p:spPr>
          <a:xfrm>
            <a:off x="793790" y="484870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Parlaklık ve kontrast ayarları</a:t>
            </a:r>
            <a:endParaRPr lang="en-US" sz="1750" dirty="0"/>
          </a:p>
        </p:txBody>
      </p:sp>
      <p:sp>
        <p:nvSpPr>
          <p:cNvPr id="6" name="Text 4"/>
          <p:cNvSpPr/>
          <p:nvPr/>
        </p:nvSpPr>
        <p:spPr>
          <a:xfrm>
            <a:off x="793790" y="529089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Ölçekleme ve kırpma</a:t>
            </a:r>
            <a:endParaRPr lang="en-US" sz="1750" dirty="0"/>
          </a:p>
        </p:txBody>
      </p:sp>
      <p:sp>
        <p:nvSpPr>
          <p:cNvPr id="7" name="Text 5"/>
          <p:cNvSpPr/>
          <p:nvPr/>
        </p:nvSpPr>
        <p:spPr>
          <a:xfrm>
            <a:off x="7599521" y="380761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Amacı</a:t>
            </a:r>
            <a:endParaRPr lang="en-US" sz="2300" dirty="0"/>
          </a:p>
        </p:txBody>
      </p:sp>
      <p:sp>
        <p:nvSpPr>
          <p:cNvPr id="8" name="Text 6"/>
          <p:cNvSpPr/>
          <p:nvPr/>
        </p:nvSpPr>
        <p:spPr>
          <a:xfrm>
            <a:off x="7599521" y="4406503"/>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Dengesiz veri problemini azaltmak, model genellemesini artırmak ve aşırı öğrenmeyi önlemek.</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135023"/>
            <a:ext cx="10440591"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GAN Tabanlı Veri Artırma ve Mimarisi</a:t>
            </a:r>
            <a:endParaRPr lang="en-US" sz="4650" dirty="0"/>
          </a:p>
        </p:txBody>
      </p:sp>
      <p:pic>
        <p:nvPicPr>
          <p:cNvPr id="3" name="Image 0" descr="preencoded.png">    </p:cNvPr>
          <p:cNvPicPr>
            <a:picLocks noChangeAspect="1"/>
          </p:cNvPicPr>
          <p:nvPr/>
        </p:nvPicPr>
        <p:blipFill>
          <a:blip r:embed="rId1"/>
          <a:stretch>
            <a:fillRect/>
          </a:stretch>
        </p:blipFill>
        <p:spPr>
          <a:xfrm>
            <a:off x="793790" y="2332911"/>
            <a:ext cx="5486400" cy="2750820"/>
          </a:xfrm>
          <a:prstGeom prst="rect">
            <a:avLst/>
          </a:prstGeom>
        </p:spPr>
      </p:pic>
      <p:sp>
        <p:nvSpPr>
          <p:cNvPr id="4" name="Text 1"/>
          <p:cNvSpPr/>
          <p:nvPr/>
        </p:nvSpPr>
        <p:spPr>
          <a:xfrm>
            <a:off x="793790" y="5565696"/>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GAN’nin Temel Yapısı</a:t>
            </a:r>
            <a:endParaRPr lang="en-US" sz="2300" dirty="0"/>
          </a:p>
        </p:txBody>
      </p:sp>
      <p:sp>
        <p:nvSpPr>
          <p:cNvPr id="5" name="Text 2"/>
          <p:cNvSpPr/>
          <p:nvPr/>
        </p:nvSpPr>
        <p:spPr>
          <a:xfrm>
            <a:off x="793790" y="616458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Generator: Rastgele girdi ile gerçekçi görüntü üretir.</a:t>
            </a:r>
            <a:endParaRPr lang="en-US" sz="1750" dirty="0"/>
          </a:p>
        </p:txBody>
      </p:sp>
      <p:sp>
        <p:nvSpPr>
          <p:cNvPr id="6" name="Text 3"/>
          <p:cNvSpPr/>
          <p:nvPr/>
        </p:nvSpPr>
        <p:spPr>
          <a:xfrm>
            <a:off x="793790" y="660677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Discriminator: Gerçek ve sahte görüntüyü ayırt eder.</a:t>
            </a:r>
            <a:endParaRPr lang="en-US" sz="1750" dirty="0"/>
          </a:p>
        </p:txBody>
      </p:sp>
      <p:sp>
        <p:nvSpPr>
          <p:cNvPr id="7" name="Text 4"/>
          <p:cNvSpPr/>
          <p:nvPr/>
        </p:nvSpPr>
        <p:spPr>
          <a:xfrm>
            <a:off x="7599521" y="5565696"/>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Çalışma Prensibi</a:t>
            </a:r>
            <a:endParaRPr lang="en-US" sz="2300" dirty="0"/>
          </a:p>
        </p:txBody>
      </p:sp>
      <p:sp>
        <p:nvSpPr>
          <p:cNvPr id="8" name="Text 5"/>
          <p:cNvSpPr/>
          <p:nvPr/>
        </p:nvSpPr>
        <p:spPr>
          <a:xfrm>
            <a:off x="7599521" y="6164580"/>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Generator, discriminator’ı kandıracak kadar gerçekçi örnekler öğrenir, bu süreç rekabetçi bir oyun gibidir.</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505914"/>
            <a:ext cx="13042821" cy="1488519"/>
          </a:xfrm>
          <a:prstGeom prst="rect">
            <a:avLst/>
          </a:prstGeom>
          <a:noFill/>
          <a:ln/>
        </p:spPr>
        <p:txBody>
          <a:bodyPr wrap="squar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GAN’lerin Avantajları, Zorlukları ve Uygulamaları</a:t>
            </a:r>
            <a:endParaRPr lang="en-US" sz="4650" dirty="0"/>
          </a:p>
        </p:txBody>
      </p:sp>
      <p:sp>
        <p:nvSpPr>
          <p:cNvPr id="4" name="Shape 1"/>
          <p:cNvSpPr/>
          <p:nvPr/>
        </p:nvSpPr>
        <p:spPr>
          <a:xfrm>
            <a:off x="793790" y="5334595"/>
            <a:ext cx="6408063" cy="2224326"/>
          </a:xfrm>
          <a:prstGeom prst="roundRect">
            <a:avLst>
              <a:gd name="adj" fmla="val 4283"/>
            </a:avLst>
          </a:prstGeom>
          <a:solidFill>
            <a:srgbClr val="CCEEFF"/>
          </a:solidFill>
          <a:ln w="7620">
            <a:solidFill>
              <a:srgbClr val="B2D4E5"/>
            </a:solidFill>
            <a:prstDash val="solid"/>
          </a:ln>
        </p:spPr>
      </p:sp>
      <p:sp>
        <p:nvSpPr>
          <p:cNvPr id="5" name="Text 2"/>
          <p:cNvSpPr/>
          <p:nvPr/>
        </p:nvSpPr>
        <p:spPr>
          <a:xfrm>
            <a:off x="1028224" y="556902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Avantajlar</a:t>
            </a:r>
            <a:endParaRPr lang="en-US" sz="2300" dirty="0"/>
          </a:p>
        </p:txBody>
      </p:sp>
      <p:sp>
        <p:nvSpPr>
          <p:cNvPr id="6" name="Text 3"/>
          <p:cNvSpPr/>
          <p:nvPr/>
        </p:nvSpPr>
        <p:spPr>
          <a:xfrm>
            <a:off x="1028224" y="6077188"/>
            <a:ext cx="593919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Gerçekçi veri üretimi</a:t>
            </a:r>
            <a:endParaRPr lang="en-US" sz="1750" dirty="0"/>
          </a:p>
        </p:txBody>
      </p:sp>
      <p:sp>
        <p:nvSpPr>
          <p:cNvPr id="7" name="Text 4"/>
          <p:cNvSpPr/>
          <p:nvPr/>
        </p:nvSpPr>
        <p:spPr>
          <a:xfrm>
            <a:off x="1028224" y="6519386"/>
            <a:ext cx="593919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Sınıf dengesizliği çözümü</a:t>
            </a:r>
            <a:endParaRPr lang="en-US" sz="1750" dirty="0"/>
          </a:p>
        </p:txBody>
      </p:sp>
      <p:sp>
        <p:nvSpPr>
          <p:cNvPr id="8" name="Text 5"/>
          <p:cNvSpPr/>
          <p:nvPr/>
        </p:nvSpPr>
        <p:spPr>
          <a:xfrm>
            <a:off x="1028224" y="6961584"/>
            <a:ext cx="593919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Etik veri erişim sorunlarını aşma</a:t>
            </a:r>
            <a:endParaRPr lang="en-US" sz="1750" dirty="0"/>
          </a:p>
        </p:txBody>
      </p:sp>
      <p:sp>
        <p:nvSpPr>
          <p:cNvPr id="9" name="Shape 6"/>
          <p:cNvSpPr/>
          <p:nvPr/>
        </p:nvSpPr>
        <p:spPr>
          <a:xfrm>
            <a:off x="7428667" y="5334595"/>
            <a:ext cx="6408063" cy="2224326"/>
          </a:xfrm>
          <a:prstGeom prst="roundRect">
            <a:avLst>
              <a:gd name="adj" fmla="val 4283"/>
            </a:avLst>
          </a:prstGeom>
          <a:solidFill>
            <a:srgbClr val="CCEEFF"/>
          </a:solidFill>
          <a:ln w="7620">
            <a:solidFill>
              <a:srgbClr val="B2D4E5"/>
            </a:solidFill>
            <a:prstDash val="solid"/>
          </a:ln>
        </p:spPr>
      </p:sp>
      <p:sp>
        <p:nvSpPr>
          <p:cNvPr id="10" name="Text 7"/>
          <p:cNvSpPr/>
          <p:nvPr/>
        </p:nvSpPr>
        <p:spPr>
          <a:xfrm>
            <a:off x="7663101" y="5569029"/>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Zorluklar</a:t>
            </a:r>
            <a:endParaRPr lang="en-US" sz="2300" dirty="0"/>
          </a:p>
        </p:txBody>
      </p:sp>
      <p:sp>
        <p:nvSpPr>
          <p:cNvPr id="11" name="Text 8"/>
          <p:cNvSpPr/>
          <p:nvPr/>
        </p:nvSpPr>
        <p:spPr>
          <a:xfrm>
            <a:off x="7663101" y="6077188"/>
            <a:ext cx="593919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Kararsız eğitim süreci</a:t>
            </a:r>
            <a:endParaRPr lang="en-US" sz="1750" dirty="0"/>
          </a:p>
        </p:txBody>
      </p:sp>
      <p:sp>
        <p:nvSpPr>
          <p:cNvPr id="12" name="Text 9"/>
          <p:cNvSpPr/>
          <p:nvPr/>
        </p:nvSpPr>
        <p:spPr>
          <a:xfrm>
            <a:off x="7663101" y="6519386"/>
            <a:ext cx="593919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Yüksek hesaplama gereksinimi</a:t>
            </a:r>
            <a:endParaRPr lang="en-US" sz="1750" dirty="0"/>
          </a:p>
        </p:txBody>
      </p:sp>
      <p:sp>
        <p:nvSpPr>
          <p:cNvPr id="13" name="Text 10"/>
          <p:cNvSpPr/>
          <p:nvPr/>
        </p:nvSpPr>
        <p:spPr>
          <a:xfrm>
            <a:off x="7663101" y="6961584"/>
            <a:ext cx="5939195"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Üretilen verilerin kalite kontrolü</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2025-05-12T20:26:40Z</dcterms:created>
  <dcterms:modified xsi:type="dcterms:W3CDTF">2025-05-12T20:26:40Z</dcterms:modified>
</cp:coreProperties>
</file>